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4" d="100"/>
          <a:sy n="74" d="100"/>
        </p:scale>
        <p:origin x="124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78442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TRINH BAO TOAN</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11/08/2023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4944988" cy="4351338"/>
          </a:xfrm>
          <a:prstGeom prst="rect">
            <a:avLst/>
          </a:prstGeom>
        </p:spPr>
        <p:txBody>
          <a:bodyPr/>
          <a:lstStyle/>
          <a:p>
            <a:r>
              <a:rPr lang="en-US" sz="1800" dirty="0">
                <a:latin typeface="Times New Roman" panose="02020603050405020304" pitchFamily="18" charset="0"/>
                <a:cs typeface="Times New Roman" panose="02020603050405020304" pitchFamily="18" charset="0"/>
              </a:rPr>
              <a:t>We conducted exploratory data analysis (EDA) to gain insights into the dataset and establish training labels. This included computations for the count of launches at individual sites, as well as the frequency and occurrence of distinct orbits.</a:t>
            </a:r>
          </a:p>
          <a:p>
            <a:r>
              <a:rPr lang="en-US" sz="1800" dirty="0">
                <a:latin typeface="Times New Roman" panose="02020603050405020304" pitchFamily="18" charset="0"/>
                <a:cs typeface="Times New Roman" panose="02020603050405020304" pitchFamily="18" charset="0"/>
              </a:rPr>
              <a:t>Furthermore, we derived a landing outcome label based on the information provided in the outcome column, and subsequently exported the outcomes to a CSV file</a:t>
            </a:r>
            <a:r>
              <a:rPr lang="en-US" sz="1800" dirty="0" smtClean="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hlinkClick r:id="rId3" action="ppaction://hlinksldjump"/>
              </a:rPr>
              <a:t>https://github.com/sonyway1704/IBM-Data-Science-Professional-Certificate/blob/main/IBM%20Data%20Science%20Capstone%20Project%20-%20SpaceX/Data%20Wrangling.ipynb</a:t>
            </a:r>
            <a:endParaRPr lang="en-US" sz="1800" dirty="0">
              <a:latin typeface="Times New Roman" panose="02020603050405020304" pitchFamily="18" charset="0"/>
              <a:cs typeface="Times New Roman" panose="02020603050405020304" pitchFamily="18" charset="0"/>
            </a:endParaRPr>
          </a:p>
          <a:p>
            <a:endParaRPr lang="en-US" sz="1800" dirty="0"/>
          </a:p>
          <a:p>
            <a:endParaRPr lang="en-US" sz="1800" dirty="0"/>
          </a:p>
          <a:p>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8" name="Picture 4" descr="https://cf-courses-data.s3.us.cloud-object-storage.appdomain.cloud/IBMDeveloperSkillsNetwork-DS0701EN-SkillsNetwork/api/Images/Orbit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583585"/>
            <a:ext cx="5570611" cy="4441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15666"/>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558054" cy="4351338"/>
          </a:xfrm>
          <a:prstGeom prst="rect">
            <a:avLst/>
          </a:prstGeom>
        </p:spPr>
        <p:txBody>
          <a:bodyPr lIns="91440" tIns="45720" rIns="91440" bIns="45720" anchor="t"/>
          <a:lstStyle/>
          <a:p>
            <a:r>
              <a:rPr lang="en-US" sz="1800" b="1" dirty="0">
                <a:latin typeface="Times New Roman" panose="02020603050405020304" pitchFamily="18" charset="0"/>
                <a:cs typeface="Times New Roman" panose="02020603050405020304" pitchFamily="18" charset="0"/>
              </a:rPr>
              <a:t>Data Exploration through Visualization:</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delved into the dataset by employing visualizations to examine various relationships:</a:t>
            </a:r>
          </a:p>
          <a:p>
            <a:r>
              <a:rPr lang="en-US" sz="1800" dirty="0">
                <a:latin typeface="Times New Roman" panose="02020603050405020304" pitchFamily="18" charset="0"/>
                <a:cs typeface="Times New Roman" panose="02020603050405020304" pitchFamily="18" charset="0"/>
              </a:rPr>
              <a:t>Relationship between Flight Number and Launch Site</a:t>
            </a:r>
          </a:p>
          <a:p>
            <a:r>
              <a:rPr lang="en-US" sz="1800" dirty="0">
                <a:latin typeface="Times New Roman" panose="02020603050405020304" pitchFamily="18" charset="0"/>
                <a:cs typeface="Times New Roman" panose="02020603050405020304" pitchFamily="18" charset="0"/>
              </a:rPr>
              <a:t>Correlation between Payload and Launch Site</a:t>
            </a:r>
          </a:p>
          <a:p>
            <a:r>
              <a:rPr lang="en-US" sz="1800" dirty="0">
                <a:latin typeface="Times New Roman" panose="02020603050405020304" pitchFamily="18" charset="0"/>
                <a:cs typeface="Times New Roman" panose="02020603050405020304" pitchFamily="18" charset="0"/>
              </a:rPr>
              <a:t>Success Rate Analysis for Each Orbit Type</a:t>
            </a:r>
          </a:p>
          <a:p>
            <a:r>
              <a:rPr lang="en-US" sz="1800" dirty="0">
                <a:latin typeface="Times New Roman" panose="02020603050405020304" pitchFamily="18" charset="0"/>
                <a:cs typeface="Times New Roman" panose="02020603050405020304" pitchFamily="18" charset="0"/>
              </a:rPr>
              <a:t>Association between Flight Number and Orbit Type</a:t>
            </a:r>
          </a:p>
          <a:p>
            <a:r>
              <a:rPr lang="en-US" sz="1800" dirty="0">
                <a:latin typeface="Times New Roman" panose="02020603050405020304" pitchFamily="18" charset="0"/>
                <a:cs typeface="Times New Roman" panose="02020603050405020304" pitchFamily="18" charset="0"/>
              </a:rPr>
              <a:t>Yearly Trend Analysis of Launch Success</a:t>
            </a:r>
          </a:p>
          <a:p>
            <a:r>
              <a:rPr lang="en-US" sz="2000" dirty="0">
                <a:latin typeface="Times New Roman" panose="02020603050405020304" pitchFamily="18" charset="0"/>
                <a:cs typeface="Times New Roman" panose="02020603050405020304" pitchFamily="18" charset="0"/>
                <a:hlinkClick r:id="rId3" action="ppaction://hlinksldjump"/>
              </a:rPr>
              <a:t>https://github.com/sonyway1704/IBM-Data-Science-Professional-Certificate/blob/main/IBM%20Data%20Science%20Capstone%20Project%20-%20SpaceX/EDA%20with%20Data%20Visualization.ipynb</a:t>
            </a:r>
            <a:endParaRPr lang="en-US"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328065" y="4001294"/>
            <a:ext cx="5129907" cy="2370099"/>
          </a:xfrm>
          <a:prstGeom prst="rect">
            <a:avLst/>
          </a:prstGeom>
        </p:spPr>
      </p:pic>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5"/>
          <a:stretch>
            <a:fillRect/>
          </a:stretch>
        </p:blipFill>
        <p:spPr>
          <a:xfrm>
            <a:off x="6328065" y="1555639"/>
            <a:ext cx="5129907" cy="244565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800" b="1" dirty="0">
                <a:latin typeface="Times New Roman" panose="02020603050405020304" pitchFamily="18" charset="0"/>
                <a:cs typeface="Times New Roman" panose="02020603050405020304" pitchFamily="18" charset="0"/>
              </a:rPr>
              <a:t>Database Integration and SQL-based EDA:</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seamlessly integrated the </a:t>
            </a:r>
            <a:r>
              <a:rPr lang="en-US" sz="1800" dirty="0" err="1">
                <a:latin typeface="Times New Roman" panose="02020603050405020304" pitchFamily="18" charset="0"/>
                <a:cs typeface="Times New Roman" panose="02020603050405020304" pitchFamily="18" charset="0"/>
              </a:rPr>
              <a:t>SpaceX</a:t>
            </a:r>
            <a:r>
              <a:rPr lang="en-US" sz="1800" dirty="0">
                <a:latin typeface="Times New Roman" panose="02020603050405020304" pitchFamily="18" charset="0"/>
                <a:cs typeface="Times New Roman" panose="02020603050405020304" pitchFamily="18" charset="0"/>
              </a:rPr>
              <a:t> dataset into a PostgreSQL database directly from the </a:t>
            </a:r>
            <a:r>
              <a:rPr lang="en-US" sz="1800" dirty="0" err="1">
                <a:latin typeface="Times New Roman" panose="02020603050405020304" pitchFamily="18" charset="0"/>
                <a:cs typeface="Times New Roman" panose="02020603050405020304" pitchFamily="18" charset="0"/>
              </a:rPr>
              <a:t>Jupyter</a:t>
            </a:r>
            <a:r>
              <a:rPr lang="en-US" sz="1800" dirty="0">
                <a:latin typeface="Times New Roman" panose="02020603050405020304" pitchFamily="18" charset="0"/>
                <a:cs typeface="Times New Roman" panose="02020603050405020304" pitchFamily="18" charset="0"/>
              </a:rPr>
              <a:t> notebook environment.</a:t>
            </a:r>
          </a:p>
          <a:p>
            <a:r>
              <a:rPr lang="en-US" sz="1800" dirty="0">
                <a:latin typeface="Times New Roman" panose="02020603050405020304" pitchFamily="18" charset="0"/>
                <a:cs typeface="Times New Roman" panose="02020603050405020304" pitchFamily="18" charset="0"/>
              </a:rPr>
              <a:t>We then applied Exploratory Data Analysis (EDA) utilizing SQL queries to extract insightful information from the dataset. Some of the key queries included:</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Obtaining the names of distinct launch sites involved in the space missions.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Calculating the total payload mass carried by boosters launched under NASA's CRS missions.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Determining the average payload mass carried by booster version F9 v1.1.</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Enumerating the total count of both successful and failed mission outcomes.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Identifying instances of failed landings on drone ships, including details about the associated booster version and launch site names</a:t>
            </a:r>
            <a:r>
              <a:rPr lang="en-US" sz="1800" dirty="0" smtClean="0">
                <a:latin typeface="Times New Roman" panose="02020603050405020304" pitchFamily="18" charset="0"/>
                <a:cs typeface="Times New Roman" panose="02020603050405020304" pitchFamily="18" charset="0"/>
              </a:rPr>
              <a:t>.</a:t>
            </a:r>
            <a:endParaRPr lang="en-US" sz="1800" dirty="0" smtClean="0">
              <a:solidFill>
                <a:schemeClr val="accent3">
                  <a:lumMod val="25000"/>
                </a:schemeClr>
              </a:solidFill>
              <a:latin typeface="Times New Roman" panose="02020603050405020304" pitchFamily="18" charset="0"/>
              <a:cs typeface="Times New Roman" panose="02020603050405020304" pitchFamily="18" charset="0"/>
              <a:hlinkClick r:id="rId3" action="ppaction://hlinksldjump"/>
            </a:endParaRPr>
          </a:p>
          <a:p>
            <a:pPr>
              <a:lnSpc>
                <a:spcPct val="100000"/>
              </a:lnSpc>
              <a:spcBef>
                <a:spcPts val="1400"/>
              </a:spcBef>
            </a:pPr>
            <a:r>
              <a:rPr lang="en-US" sz="1800" dirty="0" smtClean="0">
                <a:solidFill>
                  <a:schemeClr val="accent3">
                    <a:lumMod val="25000"/>
                  </a:schemeClr>
                </a:solidFill>
                <a:latin typeface="Times New Roman" panose="02020603050405020304" pitchFamily="18" charset="0"/>
                <a:cs typeface="Times New Roman" panose="02020603050405020304" pitchFamily="18" charset="0"/>
                <a:hlinkClick r:id="rId3" action="ppaction://hlinksldjump"/>
              </a:rPr>
              <a:t>https</a:t>
            </a:r>
            <a:r>
              <a:rPr lang="en-US" sz="1800" dirty="0">
                <a:solidFill>
                  <a:schemeClr val="accent3">
                    <a:lumMod val="25000"/>
                  </a:schemeClr>
                </a:solidFill>
                <a:latin typeface="Times New Roman" panose="02020603050405020304" pitchFamily="18" charset="0"/>
                <a:cs typeface="Times New Roman" panose="02020603050405020304" pitchFamily="18" charset="0"/>
                <a:hlinkClick r:id="rId3" action="ppaction://hlinksldjump"/>
              </a:rPr>
              <a:t>://github.com/sonyway1704/IBM-Data-Science-Professional-Certificate/blob/main/IBM%20Data%20Science%20Capstone%20Project%20-%20SpaceX/EDA%20with%20SQL.ipynb</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1800" b="1" dirty="0">
                <a:latin typeface="Times New Roman" panose="02020603050405020304" pitchFamily="18" charset="0"/>
                <a:cs typeface="Times New Roman" panose="02020603050405020304" pitchFamily="18" charset="0"/>
              </a:rPr>
              <a:t>Map Annotation and Analysis:</a:t>
            </a:r>
            <a:endParaRPr lang="en-US" sz="1800" dirty="0">
              <a:latin typeface="Times New Roman" panose="02020603050405020304" pitchFamily="18" charset="0"/>
              <a:cs typeface="Times New Roman" panose="02020603050405020304" pitchFamily="18" charset="0"/>
            </a:endParaRPr>
          </a:p>
          <a:p>
            <a:pPr>
              <a:buFont typeface="Calibri" panose="020F0502020204030204" pitchFamily="34" charset="0"/>
              <a:buChar char="-"/>
            </a:pPr>
            <a:r>
              <a:rPr lang="en-US" sz="1800" dirty="0">
                <a:latin typeface="Times New Roman" panose="02020603050405020304" pitchFamily="18" charset="0"/>
                <a:cs typeface="Times New Roman" panose="02020603050405020304" pitchFamily="18" charset="0"/>
              </a:rPr>
              <a:t>We enriched the map interface by tagging all launch sites and incorporating map elements like markers, circles, and lines. These visual cues were employed to signify the outcomes (success or failure) of each launch at the respective sites within the Folium map.</a:t>
            </a:r>
          </a:p>
          <a:p>
            <a:pPr>
              <a:buFont typeface="Calibri" panose="020F0502020204030204" pitchFamily="34" charset="0"/>
              <a:buChar char="-"/>
            </a:pPr>
            <a:r>
              <a:rPr lang="en-US" sz="1800" dirty="0">
                <a:latin typeface="Times New Roman" panose="02020603050405020304" pitchFamily="18" charset="0"/>
                <a:cs typeface="Times New Roman" panose="02020603050405020304" pitchFamily="18" charset="0"/>
              </a:rPr>
              <a:t>Furthermore, we categorized launch outcomes into classes, labeling failures as 0 and successes as 1.</a:t>
            </a:r>
          </a:p>
          <a:p>
            <a:pPr>
              <a:buFont typeface="Calibri" panose="020F0502020204030204" pitchFamily="34" charset="0"/>
              <a:buChar char="-"/>
            </a:pPr>
            <a:r>
              <a:rPr lang="en-US" sz="1800" dirty="0">
                <a:latin typeface="Times New Roman" panose="02020603050405020304" pitchFamily="18" charset="0"/>
                <a:cs typeface="Times New Roman" panose="02020603050405020304" pitchFamily="18" charset="0"/>
              </a:rPr>
              <a:t>Leveraging color-coded marker clusters, we discerned launch sites with notably high success rates.</a:t>
            </a:r>
          </a:p>
          <a:p>
            <a:pPr>
              <a:buFont typeface="Calibri" panose="020F0502020204030204" pitchFamily="34" charset="0"/>
              <a:buChar char="-"/>
            </a:pPr>
            <a:r>
              <a:rPr lang="en-US" sz="1800" dirty="0">
                <a:latin typeface="Times New Roman" panose="02020603050405020304" pitchFamily="18" charset="0"/>
                <a:cs typeface="Times New Roman" panose="02020603050405020304" pitchFamily="18" charset="0"/>
              </a:rPr>
              <a:t>Additionally, we conducted distance computations between launch sites and their immediate surroundings. This led us to address pertinent questions, such as:</a:t>
            </a:r>
          </a:p>
          <a:p>
            <a:pPr>
              <a:buFont typeface="Calibri" panose="020F0502020204030204" pitchFamily="34" charset="0"/>
              <a:buChar char="-"/>
            </a:pPr>
            <a:r>
              <a:rPr lang="en-US" sz="1800" dirty="0">
                <a:latin typeface="Times New Roman" panose="02020603050405020304" pitchFamily="18" charset="0"/>
                <a:cs typeface="Times New Roman" panose="02020603050405020304" pitchFamily="18" charset="0"/>
              </a:rPr>
              <a:t>Proximity to railways, highways, and coastlines</a:t>
            </a:r>
          </a:p>
          <a:p>
            <a:pPr>
              <a:buFont typeface="Calibri" panose="020F0502020204030204" pitchFamily="34" charset="0"/>
              <a:buChar char="-"/>
            </a:pPr>
            <a:r>
              <a:rPr lang="en-US" sz="1800" dirty="0">
                <a:latin typeface="Times New Roman" panose="02020603050405020304" pitchFamily="18" charset="0"/>
                <a:cs typeface="Times New Roman" panose="02020603050405020304" pitchFamily="18" charset="0"/>
              </a:rPr>
              <a:t>The degree of separation from nearby cities</a:t>
            </a:r>
          </a:p>
          <a:p>
            <a:r>
              <a:rPr lang="en-US" sz="1800" dirty="0">
                <a:latin typeface="Times New Roman" panose="02020603050405020304" pitchFamily="18" charset="0"/>
                <a:cs typeface="Times New Roman" panose="02020603050405020304" pitchFamily="18" charset="0"/>
                <a:hlinkClick r:id="rId3" action="ppaction://hlinksldjump"/>
              </a:rPr>
              <a:t>https://github.com/sonyway1704/IBM-Data-Science-Professional-Certificate/blob/main/IBM%20Data%20Science%20Capstone%20Project%20-%20SpaceX/Interactive%20Visual%20Analytics%20with%20Folium.ipynb</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1800" b="1" dirty="0">
                <a:latin typeface="Times New Roman" panose="02020603050405020304" pitchFamily="18" charset="0"/>
                <a:cs typeface="Times New Roman" panose="02020603050405020304" pitchFamily="18" charset="0"/>
              </a:rPr>
              <a:t>Interactive Dashboard with </a:t>
            </a:r>
            <a:r>
              <a:rPr lang="en-US" sz="1800" b="1" dirty="0" err="1">
                <a:latin typeface="Times New Roman" panose="02020603050405020304" pitchFamily="18" charset="0"/>
                <a:cs typeface="Times New Roman" panose="02020603050405020304" pitchFamily="18" charset="0"/>
              </a:rPr>
              <a:t>Plotly</a:t>
            </a:r>
            <a:r>
              <a:rPr lang="en-US" sz="1800" b="1" dirty="0">
                <a:latin typeface="Times New Roman" panose="02020603050405020304" pitchFamily="18" charset="0"/>
                <a:cs typeface="Times New Roman" panose="02020603050405020304" pitchFamily="18" charset="0"/>
              </a:rPr>
              <a:t> Dash:</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constructed a dynamic and interactive dashboard using </a:t>
            </a:r>
            <a:r>
              <a:rPr lang="en-US" sz="1800" dirty="0" err="1">
                <a:latin typeface="Times New Roman" panose="02020603050405020304" pitchFamily="18" charset="0"/>
                <a:cs typeface="Times New Roman" panose="02020603050405020304" pitchFamily="18" charset="0"/>
              </a:rPr>
              <a:t>Plotly</a:t>
            </a:r>
            <a:r>
              <a:rPr lang="en-US" sz="1800" dirty="0">
                <a:latin typeface="Times New Roman" panose="02020603050405020304" pitchFamily="18" charset="0"/>
                <a:cs typeface="Times New Roman" panose="02020603050405020304" pitchFamily="18" charset="0"/>
              </a:rPr>
              <a:t> Dash, providing an engaging interface for data exploration.</a:t>
            </a:r>
          </a:p>
          <a:p>
            <a:r>
              <a:rPr lang="en-US" sz="1800" dirty="0">
                <a:latin typeface="Times New Roman" panose="02020603050405020304" pitchFamily="18" charset="0"/>
                <a:cs typeface="Times New Roman" panose="02020603050405020304" pitchFamily="18" charset="0"/>
              </a:rPr>
              <a:t>Within the dashboard, we integrated pie charts to visually represent the distribution of total launches across specific launch sites.</a:t>
            </a:r>
          </a:p>
          <a:p>
            <a:r>
              <a:rPr lang="en-US" sz="1800" dirty="0">
                <a:latin typeface="Times New Roman" panose="02020603050405020304" pitchFamily="18" charset="0"/>
                <a:cs typeface="Times New Roman" panose="02020603050405020304" pitchFamily="18" charset="0"/>
              </a:rPr>
              <a:t>Additionally, we incorporated scatter plots to illustrate the correlation between Outcome and Payload Mass (in kilograms) for distinct booster versions.</a:t>
            </a:r>
          </a:p>
          <a:p>
            <a:pPr>
              <a:lnSpc>
                <a:spcPct val="100000"/>
              </a:lnSpc>
              <a:spcBef>
                <a:spcPts val="1400"/>
              </a:spcBef>
            </a:pPr>
            <a:r>
              <a:rPr lang="en-US" sz="1800" dirty="0" smtClean="0">
                <a:solidFill>
                  <a:schemeClr val="accent3">
                    <a:lumMod val="25000"/>
                  </a:schemeClr>
                </a:solidFill>
                <a:latin typeface="Times New Roman" panose="02020603050405020304" pitchFamily="18" charset="0"/>
                <a:cs typeface="Times New Roman" panose="02020603050405020304" pitchFamily="18" charset="0"/>
                <a:hlinkClick r:id="rId3" action="ppaction://hlinksldjump"/>
              </a:rPr>
              <a:t>https</a:t>
            </a:r>
            <a:r>
              <a:rPr lang="en-US" sz="1800" dirty="0">
                <a:solidFill>
                  <a:schemeClr val="accent3">
                    <a:lumMod val="25000"/>
                  </a:schemeClr>
                </a:solidFill>
                <a:latin typeface="Times New Roman" panose="02020603050405020304" pitchFamily="18" charset="0"/>
                <a:cs typeface="Times New Roman" panose="02020603050405020304" pitchFamily="18" charset="0"/>
                <a:hlinkClick r:id="rId3" action="ppaction://hlinksldjump"/>
              </a:rPr>
              <a:t>://github.com/sonyway1704/IBM-Data-Science-Professional-Certificate/blob/main/IBM%20Data%20Science%20Capstone%20Project%20-%20SpaceX/app.py</a:t>
            </a:r>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1800" b="1" dirty="0">
                <a:latin typeface="Times New Roman" panose="02020603050405020304" pitchFamily="18" charset="0"/>
                <a:cs typeface="Times New Roman" panose="02020603050405020304" pitchFamily="18" charset="0"/>
              </a:rPr>
              <a:t>Data Loading, Transformation, and Model Building:</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employed the powerful combination of </a:t>
            </a:r>
            <a:r>
              <a:rPr lang="en-US" sz="1800" dirty="0" err="1">
                <a:latin typeface="Times New Roman" panose="02020603050405020304" pitchFamily="18" charset="0"/>
                <a:cs typeface="Times New Roman" panose="02020603050405020304" pitchFamily="18" charset="0"/>
              </a:rPr>
              <a:t>NumPy</a:t>
            </a:r>
            <a:r>
              <a:rPr lang="en-US" sz="1800" dirty="0">
                <a:latin typeface="Times New Roman" panose="02020603050405020304" pitchFamily="18" charset="0"/>
                <a:cs typeface="Times New Roman" panose="02020603050405020304" pitchFamily="18" charset="0"/>
              </a:rPr>
              <a:t> and Pandas to efficiently load and manipulate the dataset. Subsequently, the data was divided into training and testing sets to facilitate model development.</a:t>
            </a:r>
          </a:p>
          <a:p>
            <a:r>
              <a:rPr lang="en-US" sz="1800" dirty="0">
                <a:latin typeface="Times New Roman" panose="02020603050405020304" pitchFamily="18" charset="0"/>
                <a:cs typeface="Times New Roman" panose="02020603050405020304" pitchFamily="18" charset="0"/>
              </a:rPr>
              <a:t>We constructed a diverse range of machine learning models and fine-tuned their </a:t>
            </a:r>
            <a:r>
              <a:rPr lang="en-US" sz="1800" dirty="0" err="1">
                <a:latin typeface="Times New Roman" panose="02020603050405020304" pitchFamily="18" charset="0"/>
                <a:cs typeface="Times New Roman" panose="02020603050405020304" pitchFamily="18" charset="0"/>
              </a:rPr>
              <a:t>hyperparameters</a:t>
            </a:r>
            <a:r>
              <a:rPr lang="en-US" sz="1800" dirty="0">
                <a:latin typeface="Times New Roman" panose="02020603050405020304" pitchFamily="18" charset="0"/>
                <a:cs typeface="Times New Roman" panose="02020603050405020304" pitchFamily="18" charset="0"/>
              </a:rPr>
              <a:t> using </a:t>
            </a:r>
            <a:r>
              <a:rPr lang="en-US" sz="1800" dirty="0" err="1">
                <a:latin typeface="Times New Roman" panose="02020603050405020304" pitchFamily="18" charset="0"/>
                <a:cs typeface="Times New Roman" panose="02020603050405020304" pitchFamily="18" charset="0"/>
              </a:rPr>
              <a:t>GridSearchCV</a:t>
            </a:r>
            <a:r>
              <a:rPr lang="en-US" sz="1800" dirty="0">
                <a:latin typeface="Times New Roman" panose="02020603050405020304" pitchFamily="18" charset="0"/>
                <a:cs typeface="Times New Roman" panose="02020603050405020304" pitchFamily="18" charset="0"/>
              </a:rPr>
              <a:t>, a systematic approach for optimizing model performance.</a:t>
            </a:r>
          </a:p>
          <a:p>
            <a:r>
              <a:rPr lang="en-US" sz="1800" dirty="0">
                <a:latin typeface="Times New Roman" panose="02020603050405020304" pitchFamily="18" charset="0"/>
                <a:cs typeface="Times New Roman" panose="02020603050405020304" pitchFamily="18" charset="0"/>
              </a:rPr>
              <a:t>Our metric of choice for model evaluation was accuracy. We iteratively refined the model by implementing feature engineering techniques and fine-tuning the algorithms.</a:t>
            </a:r>
          </a:p>
          <a:p>
            <a:r>
              <a:rPr lang="en-US" sz="1800" dirty="0">
                <a:latin typeface="Times New Roman" panose="02020603050405020304" pitchFamily="18" charset="0"/>
                <a:cs typeface="Times New Roman" panose="02020603050405020304" pitchFamily="18" charset="0"/>
              </a:rPr>
              <a:t>Through rigorous experimentation, we identified the classification model that exhibited the highest level of performance.</a:t>
            </a:r>
          </a:p>
          <a:p>
            <a:r>
              <a:rPr lang="en-US" sz="1800" dirty="0">
                <a:latin typeface="Times New Roman" panose="02020603050405020304" pitchFamily="18" charset="0"/>
                <a:cs typeface="Times New Roman" panose="02020603050405020304" pitchFamily="18" charset="0"/>
                <a:hlinkClick r:id="rId3" action="ppaction://hlinksldjump"/>
              </a:rPr>
              <a:t>https://github.com/sonyway1704/IBM-Data-Science-Professional-Certificate/blob/main/IBM%20Data%20Science%20Capstone%20Project%20-%20SpaceX/Machine%20Learning%20Prediction.ipynb</a:t>
            </a:r>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06000"/>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841125" y="1506000"/>
            <a:ext cx="10444486" cy="4232370"/>
          </a:xfrm>
          <a:prstGeom prst="rect">
            <a:avLst/>
          </a:prstGeom>
        </p:spPr>
      </p:pic>
    </p:spTree>
    <p:extLst>
      <p:ext uri="{BB962C8B-B14F-4D97-AF65-F5344CB8AC3E}">
        <p14:creationId xmlns:p14="http://schemas.microsoft.com/office/powerpoint/2010/main" val="852155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864973" y="3286724"/>
            <a:ext cx="10420638"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770011" y="3618818"/>
            <a:ext cx="10515600" cy="2406755"/>
          </a:xfrm>
          <a:prstGeom prst="rect">
            <a:avLst/>
          </a:prstGeom>
        </p:spPr>
      </p:pic>
      <p:pic>
        <p:nvPicPr>
          <p:cNvPr id="7" name="Picture 6">
            <a:extLst>
              <a:ext uri="{FF2B5EF4-FFF2-40B4-BE49-F238E27FC236}">
                <a16:creationId xmlns:a16="http://schemas.microsoft.com/office/drawing/2014/main" id="{4A1632B3-C012-413C-A33E-15F53D11AFC0}"/>
              </a:ext>
            </a:extLst>
          </p:cNvPr>
          <p:cNvPicPr>
            <a:picLocks noChangeAspect="1"/>
          </p:cNvPicPr>
          <p:nvPr/>
        </p:nvPicPr>
        <p:blipFill>
          <a:blip r:embed="rId4"/>
          <a:stretch>
            <a:fillRect/>
          </a:stretch>
        </p:blipFill>
        <p:spPr>
          <a:xfrm>
            <a:off x="967440" y="1510618"/>
            <a:ext cx="10522968"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93741"/>
            <a:ext cx="10515600" cy="1398841"/>
          </a:xfrm>
          <a:prstGeom prst="rect">
            <a:avLst/>
          </a:prstGeom>
        </p:spPr>
        <p:txBody>
          <a:bodyPr>
            <a:normAutofit/>
          </a:bodyPr>
          <a:lstStyle/>
          <a:p>
            <a:pPr marL="0" indent="0">
              <a:lnSpc>
                <a:spcPct val="100000"/>
              </a:lnSpc>
              <a:spcBef>
                <a:spcPts val="1400"/>
              </a:spcBef>
              <a:buNone/>
            </a:pPr>
            <a:r>
              <a:rPr lang="en-US" sz="2200" dirty="0">
                <a:latin typeface="Times New Roman" panose="02020603050405020304" pitchFamily="18" charset="0"/>
                <a:cs typeface="Times New Roman" panose="02020603050405020304" pitchFamily="18" charset="0"/>
              </a:rPr>
              <a:t>The plot clearly indicates that ES-L1, GEO, HEO, SSO, and VLEO orbits demonstrated the highest success rates among the launch sites.</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2" y="2587048"/>
            <a:ext cx="10515599" cy="34385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8763"/>
            <a:ext cx="10515600" cy="1378737"/>
          </a:xfrm>
          <a:prstGeom prst="rect">
            <a:avLst/>
          </a:prstGeom>
        </p:spPr>
        <p:txBody>
          <a:bodyPr>
            <a:normAutofit lnSpcReduction="10000"/>
          </a:bodyPr>
          <a:lstStyle/>
          <a:p>
            <a:pPr>
              <a:lnSpc>
                <a:spcPct val="100000"/>
              </a:lnSpc>
              <a:spcBef>
                <a:spcPts val="1400"/>
              </a:spcBef>
            </a:pPr>
            <a:r>
              <a:rPr lang="en-US" sz="1800" dirty="0">
                <a:latin typeface="Times New Roman" panose="02020603050405020304" pitchFamily="18" charset="0"/>
                <a:cs typeface="Times New Roman" panose="02020603050405020304" pitchFamily="18" charset="0"/>
              </a:rPr>
              <a:t>In the plot depicting Flight Number versus Orbit type, notable patterns emerge. Specifically, within the LEO (Low Earth Orbit) category, there appears to be a discernible connection between the number of flights and the success rate. Conversely, in the GTO (Geostationary Transfer Orbit) category, no significant correlation is evident between flight count and the orbit type.</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770012" y="2857500"/>
            <a:ext cx="10515600" cy="27770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88772"/>
            <a:ext cx="10515600" cy="4280216"/>
          </a:xfrm>
          <a:prstGeom prst="rect">
            <a:avLst/>
          </a:prstGeom>
        </p:spPr>
        <p:txBody>
          <a:bodyPr>
            <a:normAutofit/>
          </a:bodyPr>
          <a:lstStyle/>
          <a:p>
            <a:pPr marL="0" indent="0">
              <a:lnSpc>
                <a:spcPct val="100000"/>
              </a:lnSpc>
              <a:spcBef>
                <a:spcPts val="1400"/>
              </a:spcBef>
              <a:buNone/>
            </a:pPr>
            <a:r>
              <a:rPr lang="en-US" sz="2000" dirty="0">
                <a:latin typeface="Times New Roman" panose="02020603050405020304" pitchFamily="18" charset="0"/>
                <a:cs typeface="Times New Roman" panose="02020603050405020304" pitchFamily="18" charset="0"/>
              </a:rPr>
              <a:t>Upon examination, it becomes apparent that orbits associated with heavy payloads, such as PO (Polar Orbit), LEO (Low Earth Orbit), and ISS (International Space Station), exhibit a higher frequency of successful landings.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770011" y="2670464"/>
            <a:ext cx="10515599" cy="285403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92382"/>
            <a:ext cx="10515600" cy="4488963"/>
          </a:xfrm>
          <a:prstGeom prst="rect">
            <a:avLst/>
          </a:prstGeom>
        </p:spPr>
        <p:txBody>
          <a:bodyPr>
            <a:normAutofit/>
          </a:bodyPr>
          <a:lstStyle/>
          <a:p>
            <a:pPr>
              <a:lnSpc>
                <a:spcPct val="100000"/>
              </a:lnSpc>
              <a:spcBef>
                <a:spcPts val="1400"/>
              </a:spcBef>
            </a:pPr>
            <a:r>
              <a:rPr lang="en-US" sz="2200" dirty="0">
                <a:latin typeface="Times New Roman" panose="02020603050405020304" pitchFamily="18" charset="0"/>
                <a:cs typeface="Times New Roman" panose="02020603050405020304" pitchFamily="18" charset="0"/>
              </a:rPr>
              <a:t>The plot reveals a notable trend. Specifically, it demonstrates that the success rate has exhibited a consistent upward trajectory from 2013 to 2020.</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696191" y="2583464"/>
            <a:ext cx="10761781" cy="329788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07335" cy="4199949"/>
          </a:xfrm>
          <a:prstGeom prst="rect">
            <a:avLst/>
          </a:prstGeo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Utilizing DISTINCT Keyword for Unique Launch </a:t>
            </a:r>
            <a:r>
              <a:rPr lang="en-US" sz="2200" b="1" dirty="0" smtClean="0">
                <a:latin typeface="Times New Roman" panose="02020603050405020304" pitchFamily="18" charset="0"/>
                <a:cs typeface="Times New Roman" panose="02020603050405020304" pitchFamily="18" charset="0"/>
              </a:rPr>
              <a:t>Sites:</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smtClean="0">
                <a:latin typeface="Times New Roman" panose="02020603050405020304" pitchFamily="18" charset="0"/>
                <a:cs typeface="Times New Roman" panose="02020603050405020304" pitchFamily="18" charset="0"/>
              </a:rPr>
              <a:t>To extract only the unique launch sites from the </a:t>
            </a:r>
            <a:r>
              <a:rPr lang="en-US" sz="2200" dirty="0" err="1" smtClean="0">
                <a:latin typeface="Times New Roman" panose="02020603050405020304" pitchFamily="18" charset="0"/>
                <a:cs typeface="Times New Roman" panose="02020603050405020304" pitchFamily="18" charset="0"/>
              </a:rPr>
              <a:t>SpaceX</a:t>
            </a:r>
            <a:r>
              <a:rPr lang="en-US" sz="2200" dirty="0" smtClean="0">
                <a:latin typeface="Times New Roman" panose="02020603050405020304" pitchFamily="18" charset="0"/>
                <a:cs typeface="Times New Roman" panose="02020603050405020304" pitchFamily="18" charset="0"/>
              </a:rPr>
              <a:t> dataset, we employed the DISTINCT keyword.</a:t>
            </a:r>
            <a:endParaRPr lang="en-US"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5777344" y="1825626"/>
            <a:ext cx="5680627" cy="419994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Content Placeholder 7"/>
          <p:cNvSpPr>
            <a:spLocks noGrp="1"/>
          </p:cNvSpPr>
          <p:nvPr>
            <p:ph idx="1"/>
          </p:nvPr>
        </p:nvSpPr>
        <p:spPr>
          <a:xfrm>
            <a:off x="838200" y="1825625"/>
            <a:ext cx="10515600" cy="4601586"/>
          </a:xfrm>
        </p:spPr>
        <p:txBody>
          <a:bodyPr/>
          <a:lstStyle/>
          <a:p>
            <a:pPr marL="0" indent="0">
              <a:buNone/>
            </a:pPr>
            <a:r>
              <a:rPr lang="en-US" sz="2200" dirty="0">
                <a:latin typeface="Times New Roman" panose="02020603050405020304" pitchFamily="18" charset="0"/>
                <a:cs typeface="Times New Roman" panose="02020603050405020304" pitchFamily="18" charset="0"/>
              </a:rPr>
              <a:t>Query for Displaying Records with Specific Launch Sites</a:t>
            </a:r>
            <a:r>
              <a:rPr lang="en-US" sz="2200" dirty="0" smtClean="0">
                <a:latin typeface="Times New Roman" panose="02020603050405020304" pitchFamily="18" charset="0"/>
                <a:cs typeface="Times New Roman" panose="02020603050405020304" pitchFamily="18" charset="0"/>
              </a:rPr>
              <a:t>:</a:t>
            </a:r>
          </a:p>
          <a:p>
            <a:pPr marL="0" indent="0">
              <a:buNone/>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provided query was utilized to retrieve and display five records where the launch sites commence with the identifier </a:t>
            </a:r>
            <a:r>
              <a:rPr lang="en-US" sz="2200" dirty="0" smtClean="0">
                <a:latin typeface="Times New Roman" panose="02020603050405020304" pitchFamily="18" charset="0"/>
                <a:cs typeface="Times New Roman" panose="02020603050405020304" pitchFamily="18" charset="0"/>
              </a:rPr>
              <a:t>‘CCA’</a:t>
            </a:r>
            <a:endParaRPr lang="en-US"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102520"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a:t>
            </a:r>
            <a:r>
              <a:rPr lang="en-US" dirty="0" smtClean="0">
                <a:solidFill>
                  <a:srgbClr val="0B49CB"/>
                </a:solidFill>
                <a:latin typeface="Abadi"/>
              </a:rPr>
              <a:t>'CCA</a:t>
            </a:r>
            <a:r>
              <a:rPr lang="en-US" dirty="0">
                <a:solidFill>
                  <a:srgbClr val="0B49CB"/>
                </a:solidFill>
                <a:latin typeface="Abadi"/>
              </a:rPr>
              <a:t>'</a:t>
            </a:r>
          </a:p>
        </p:txBody>
      </p:sp>
      <p:pic>
        <p:nvPicPr>
          <p:cNvPr id="12" name="Picture 11">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1081813" y="3118424"/>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3507"/>
            <a:ext cx="10515601" cy="4351338"/>
          </a:xfrm>
          <a:prstGeom prst="rect">
            <a:avLst/>
          </a:prstGeo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Calculation of Total Payload for NASA Boosters:</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By executing the provided query, we determined that the total payload carried by boosters from NASA amounted to 45,596 units.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770010" y="2912701"/>
            <a:ext cx="10515601"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Content Placeholder 5">
            <a:extLst>
              <a:ext uri="{FF2B5EF4-FFF2-40B4-BE49-F238E27FC236}">
                <a16:creationId xmlns:a16="http://schemas.microsoft.com/office/drawing/2014/main" id="{0AAB3F00-59E3-4E6C-BD22-2D4FB041F6E4}"/>
              </a:ext>
            </a:extLst>
          </p:cNvPr>
          <p:cNvPicPr>
            <a:picLocks noGrp="1" noChangeAspect="1"/>
          </p:cNvPicPr>
          <p:nvPr>
            <p:ph idx="4294967295"/>
          </p:nvPr>
        </p:nvPicPr>
        <p:blipFill>
          <a:blip r:embed="rId3"/>
          <a:stretch>
            <a:fillRect/>
          </a:stretch>
        </p:blipFill>
        <p:spPr>
          <a:xfrm>
            <a:off x="6143022" y="2146949"/>
            <a:ext cx="5143500" cy="3308278"/>
          </a:xfrm>
          <a:prstGeom prst="rect">
            <a:avLst/>
          </a:prstGeom>
          <a:effectLst/>
        </p:spPr>
      </p:pic>
      <p:sp>
        <p:nvSpPr>
          <p:cNvPr id="2" name="Rectangle 1"/>
          <p:cNvSpPr/>
          <p:nvPr/>
        </p:nvSpPr>
        <p:spPr>
          <a:xfrm>
            <a:off x="502227" y="2146949"/>
            <a:ext cx="5640795" cy="1785104"/>
          </a:xfrm>
          <a:prstGeom prst="rect">
            <a:avLst/>
          </a:prstGeom>
        </p:spPr>
        <p:txBody>
          <a:bodyPr wrap="square">
            <a:spAutoFit/>
          </a:bodyPr>
          <a:lstStyle/>
          <a:p>
            <a:r>
              <a:rPr lang="en-US" sz="2200" b="1" dirty="0">
                <a:latin typeface="Times New Roman" panose="02020603050405020304" pitchFamily="18" charset="0"/>
                <a:cs typeface="Times New Roman" panose="02020603050405020304" pitchFamily="18" charset="0"/>
              </a:rPr>
              <a:t>Average Payload Mass for Booster Version F9 v1.1:</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Through our computations, we established that the average payload mass carried by booster version F9 v1.1 amounted to 2928.4 units.</a:t>
            </a:r>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Content Placeholder 4">
            <a:extLst>
              <a:ext uri="{FF2B5EF4-FFF2-40B4-BE49-F238E27FC236}">
                <a16:creationId xmlns:a16="http://schemas.microsoft.com/office/drawing/2014/main" id="{1B07C49E-AFFC-EC46-8930-E4D428F5F943}"/>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smtClean="0">
                <a:latin typeface="Times New Roman" panose="02020603050405020304" pitchFamily="18" charset="0"/>
                <a:cs typeface="Times New Roman" panose="02020603050405020304" pitchFamily="18" charset="0"/>
              </a:rPr>
              <a:t>Observation of First Successful Ground Pad Landing Date:</a:t>
            </a:r>
            <a:endParaRPr lang="en-US" sz="22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200" dirty="0" smtClean="0">
                <a:latin typeface="Times New Roman" panose="02020603050405020304" pitchFamily="18" charset="0"/>
                <a:cs typeface="Times New Roman" panose="02020603050405020304" pitchFamily="18" charset="0"/>
              </a:rPr>
              <a:t>Based on our observation, we noted that the inaugural instance of a successful landing on a ground pad occurred on December 22, 2015.</a:t>
            </a:r>
            <a:endParaRPr lang="en-US" sz="2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5032399" y="1782981"/>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flipH="1">
            <a:off x="-696191" y="5330536"/>
            <a:ext cx="72736" cy="280554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13" name="Content Placeholder 4">
            <a:extLst>
              <a:ext uri="{FF2B5EF4-FFF2-40B4-BE49-F238E27FC236}">
                <a16:creationId xmlns:a16="http://schemas.microsoft.com/office/drawing/2014/main" id="{1B07C49E-AFFC-EC46-8930-E4D428F5F943}"/>
              </a:ext>
            </a:extLst>
          </p:cNvPr>
          <p:cNvSpPr txBox="1">
            <a:spLocks/>
          </p:cNvSpPr>
          <p:nvPr/>
        </p:nvSpPr>
        <p:spPr>
          <a:xfrm>
            <a:off x="770010" y="1825625"/>
            <a:ext cx="4882645" cy="41999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smtClean="0">
                <a:latin typeface="Times New Roman" panose="02020603050405020304" pitchFamily="18" charset="0"/>
                <a:cs typeface="Times New Roman" panose="02020603050405020304" pitchFamily="18" charset="0"/>
              </a:rPr>
              <a:t>Filtering with WHERE Clause for Successful Drone Ship Landings:</a:t>
            </a:r>
            <a:endParaRPr lang="en-US" sz="22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200" dirty="0" smtClean="0">
                <a:latin typeface="Times New Roman" panose="02020603050405020304" pitchFamily="18" charset="0"/>
                <a:cs typeface="Times New Roman" panose="02020603050405020304" pitchFamily="18" charset="0"/>
              </a:rPr>
              <a:t>We applied the WHERE clause to specifically target boosters that have achieved successful landings on drone ships. In addition, we utilized the AND condition to further refine our search, ensuring that the payload mass falls within the range of 4000 to 6000.</a:t>
            </a:r>
            <a:endParaRPr lang="en-US" sz="22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5652655" y="1825625"/>
            <a:ext cx="5632955" cy="419994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2773"/>
            <a:ext cx="10326708" cy="4384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buFontTx/>
              <a:buChar char="-"/>
            </a:pPr>
            <a:r>
              <a:rPr lang="en-US" sz="1800" dirty="0" smtClean="0">
                <a:solidFill>
                  <a:schemeClr val="tx1"/>
                </a:solidFill>
                <a:latin typeface="Times New Roman" panose="02020603050405020304" pitchFamily="18" charset="0"/>
                <a:cs typeface="Times New Roman" panose="02020603050405020304" pitchFamily="18" charset="0"/>
              </a:rPr>
              <a:t>Gathering Data through API Integration</a:t>
            </a:r>
          </a:p>
          <a:p>
            <a:pPr lvl="1">
              <a:buFontTx/>
              <a:buChar char="-"/>
            </a:pPr>
            <a:r>
              <a:rPr lang="en-US" sz="1800" dirty="0" smtClean="0">
                <a:solidFill>
                  <a:schemeClr val="tx1"/>
                </a:solidFill>
                <a:latin typeface="Times New Roman" panose="02020603050405020304" pitchFamily="18" charset="0"/>
                <a:cs typeface="Times New Roman" panose="02020603050405020304" pitchFamily="18" charset="0"/>
              </a:rPr>
              <a:t>Extracting Data through Web Scraping</a:t>
            </a:r>
          </a:p>
          <a:p>
            <a:pPr lvl="1">
              <a:buFontTx/>
              <a:buChar char="-"/>
            </a:pPr>
            <a:r>
              <a:rPr lang="en-US" sz="1800" dirty="0" smtClean="0">
                <a:solidFill>
                  <a:schemeClr val="tx1"/>
                </a:solidFill>
                <a:latin typeface="Times New Roman" panose="02020603050405020304" pitchFamily="18" charset="0"/>
                <a:cs typeface="Times New Roman" panose="02020603050405020304" pitchFamily="18" charset="0"/>
              </a:rPr>
              <a:t>Data Preparation and Cleaning</a:t>
            </a:r>
          </a:p>
          <a:p>
            <a:pPr lvl="1">
              <a:buFontTx/>
              <a:buChar char="-"/>
            </a:pPr>
            <a:r>
              <a:rPr lang="en-US" sz="1800" dirty="0" smtClean="0">
                <a:solidFill>
                  <a:schemeClr val="tx1"/>
                </a:solidFill>
                <a:latin typeface="Times New Roman" panose="02020603050405020304" pitchFamily="18" charset="0"/>
                <a:cs typeface="Times New Roman" panose="02020603050405020304" pitchFamily="18" charset="0"/>
              </a:rPr>
              <a:t>Initial Data Analysis using SQL</a:t>
            </a:r>
          </a:p>
          <a:p>
            <a:pPr lvl="1">
              <a:buFontTx/>
              <a:buChar char="-"/>
            </a:pPr>
            <a:r>
              <a:rPr lang="en-US" sz="1800" dirty="0" smtClean="0">
                <a:solidFill>
                  <a:schemeClr val="tx1"/>
                </a:solidFill>
                <a:latin typeface="Times New Roman" panose="02020603050405020304" pitchFamily="18" charset="0"/>
                <a:cs typeface="Times New Roman" panose="02020603050405020304" pitchFamily="18" charset="0"/>
              </a:rPr>
              <a:t>Initial Data Analysis through Visualizations</a:t>
            </a:r>
          </a:p>
          <a:p>
            <a:pPr lvl="1">
              <a:buFontTx/>
              <a:buChar char="-"/>
            </a:pPr>
            <a:r>
              <a:rPr lang="en-US" sz="1800" dirty="0" smtClean="0">
                <a:solidFill>
                  <a:schemeClr val="tx1"/>
                </a:solidFill>
                <a:latin typeface="Times New Roman" panose="02020603050405020304" pitchFamily="18" charset="0"/>
                <a:cs typeface="Times New Roman" panose="02020603050405020304" pitchFamily="18" charset="0"/>
              </a:rPr>
              <a:t>Engaging Visual Analysis with Folium</a:t>
            </a:r>
          </a:p>
          <a:p>
            <a:pPr lvl="1">
              <a:buFontTx/>
              <a:buChar char="-"/>
            </a:pPr>
            <a:r>
              <a:rPr lang="en-US" sz="1800" dirty="0" smtClean="0">
                <a:solidFill>
                  <a:schemeClr val="tx1"/>
                </a:solidFill>
                <a:latin typeface="Times New Roman" panose="02020603050405020304" pitchFamily="18" charset="0"/>
                <a:cs typeface="Times New Roman" panose="02020603050405020304" pitchFamily="18" charset="0"/>
              </a:rPr>
              <a:t>Utilizing Machine Learning for Predictive Insights</a:t>
            </a: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of all results</a:t>
            </a:r>
          </a:p>
          <a:p>
            <a:pPr lvl="1">
              <a:buFont typeface="Times New Roman" panose="02020603050405020304" pitchFamily="18" charset="0"/>
              <a:buChar char="-"/>
            </a:pPr>
            <a:r>
              <a:rPr lang="en-US" sz="1800" dirty="0" smtClean="0">
                <a:solidFill>
                  <a:schemeClr val="tx1"/>
                </a:solidFill>
                <a:latin typeface="Times New Roman" panose="02020603050405020304" pitchFamily="18" charset="0"/>
                <a:cs typeface="Times New Roman" panose="02020603050405020304" pitchFamily="18" charset="0"/>
              </a:rPr>
              <a:t>Findings </a:t>
            </a:r>
            <a:r>
              <a:rPr lang="en-US" sz="1800" dirty="0">
                <a:solidFill>
                  <a:schemeClr val="tx1"/>
                </a:solidFill>
                <a:latin typeface="Times New Roman" panose="02020603050405020304" pitchFamily="18" charset="0"/>
                <a:cs typeface="Times New Roman" panose="02020603050405020304" pitchFamily="18" charset="0"/>
              </a:rPr>
              <a:t>from Initial Data Analysis</a:t>
            </a:r>
          </a:p>
          <a:p>
            <a:pPr lvl="1">
              <a:buFont typeface="Times New Roman" panose="02020603050405020304" pitchFamily="18" charset="0"/>
              <a:buChar char="-"/>
            </a:pPr>
            <a:r>
              <a:rPr lang="en-US" sz="1800" dirty="0">
                <a:solidFill>
                  <a:schemeClr val="tx1"/>
                </a:solidFill>
                <a:latin typeface="Times New Roman" panose="02020603050405020304" pitchFamily="18" charset="0"/>
                <a:cs typeface="Times New Roman" panose="02020603050405020304" pitchFamily="18" charset="0"/>
              </a:rPr>
              <a:t>Screenshots showcasing Interactive Analytics</a:t>
            </a:r>
          </a:p>
          <a:p>
            <a:pPr lvl="1">
              <a:buFont typeface="Times New Roman" panose="02020603050405020304" pitchFamily="18" charset="0"/>
              <a:buChar char="-"/>
            </a:pPr>
            <a:r>
              <a:rPr lang="en-US" sz="1800" dirty="0">
                <a:solidFill>
                  <a:schemeClr val="tx1"/>
                </a:solidFill>
                <a:latin typeface="Times New Roman" panose="02020603050405020304" pitchFamily="18" charset="0"/>
                <a:cs typeface="Times New Roman" panose="02020603050405020304" pitchFamily="18" charset="0"/>
              </a:rPr>
              <a:t>Outcomes of Predictive Analytics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08918"/>
            <a:ext cx="5406710" cy="4416655"/>
          </a:xfrm>
          <a:prstGeom prst="rect">
            <a:avLst/>
          </a:prstGeo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Utilizing Wildcards with WHERE Clause:</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In our query, we incorporated the wildcard symbol '%' with the WHERE clause to selectively retrieve instances where the </a:t>
            </a:r>
            <a:r>
              <a:rPr lang="en-US" sz="2200" dirty="0" smtClean="0">
                <a:latin typeface="Times New Roman" panose="02020603050405020304" pitchFamily="18" charset="0"/>
                <a:cs typeface="Times New Roman" panose="02020603050405020304" pitchFamily="18" charset="0"/>
              </a:rPr>
              <a:t>‘</a:t>
            </a:r>
            <a:r>
              <a:rPr lang="en-US" sz="2200" dirty="0" err="1" smtClean="0">
                <a:latin typeface="Times New Roman" panose="02020603050405020304" pitchFamily="18" charset="0"/>
                <a:cs typeface="Times New Roman" panose="02020603050405020304" pitchFamily="18" charset="0"/>
              </a:rPr>
              <a:t>MissionOutcome</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indicated either a success or a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6176720" y="1608918"/>
            <a:ext cx="5108891" cy="441665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6153"/>
            <a:ext cx="4532821" cy="4549420"/>
          </a:xfrm>
          <a:prstGeom prst="rect">
            <a:avLst/>
          </a:prstGeo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Identifying Booster with Maximum Payload using Subquery and MAX() Function:</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We employed a subquery within the WHERE clause, coupled with the MAX() function, to ascertain the specific booster that had transported the highest payload.</a:t>
            </a:r>
          </a:p>
          <a:p>
            <a:pPr marL="0" indent="0">
              <a:lnSpc>
                <a:spcPct val="100000"/>
              </a:lnSpc>
              <a:spcBef>
                <a:spcPts val="1400"/>
              </a:spcBef>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5302831" y="1448155"/>
            <a:ext cx="6155141" cy="457741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93344"/>
            <a:ext cx="4086829" cy="4351338"/>
          </a:xfrm>
          <a:prstGeom prst="rect">
            <a:avLst/>
          </a:prstGeom>
        </p:spPr>
        <p:txBody>
          <a:bodyPr lIns="91440" tIns="45720" rIns="91440" bIns="45720" anchor="t">
            <a:normAutofit lnSpcReduction="10000"/>
          </a:bodyPr>
          <a:lstStyle/>
          <a:p>
            <a:pPr marL="0" indent="0">
              <a:buNone/>
            </a:pPr>
            <a:r>
              <a:rPr lang="en-US" sz="2200" b="1" dirty="0" smtClean="0">
                <a:latin typeface="Times New Roman" panose="02020603050405020304" pitchFamily="18" charset="0"/>
                <a:cs typeface="Times New Roman" panose="02020603050405020304" pitchFamily="18" charset="0"/>
              </a:rPr>
              <a:t>Applying WHERE, LIKE, AND, and BETWEEN Conditions to Filter Drone Ship Failures in 2015:</a:t>
            </a:r>
            <a:endParaRPr lang="en-US" sz="2200" dirty="0" smtClean="0">
              <a:latin typeface="Times New Roman" panose="02020603050405020304" pitchFamily="18" charset="0"/>
              <a:cs typeface="Times New Roman" panose="02020603050405020304" pitchFamily="18" charset="0"/>
            </a:endParaRPr>
          </a:p>
          <a:p>
            <a:pPr marL="0" indent="0">
              <a:buNone/>
            </a:pPr>
            <a:r>
              <a:rPr lang="en-US" sz="2200" dirty="0" smtClean="0">
                <a:latin typeface="Times New Roman" panose="02020603050405020304" pitchFamily="18" charset="0"/>
                <a:cs typeface="Times New Roman" panose="02020603050405020304" pitchFamily="18" charset="0"/>
              </a:rPr>
              <a:t>We utilized a combination of the WHERE clause, LIKE, AND, and BETWEEN conditions to selectively extract information pertaining to failed landing outcomes on drone ships. This included details about the associated booster versions and launch site names, specifically for the year 2015.</a:t>
            </a:r>
          </a:p>
          <a:p>
            <a:pPr marL="0" indent="0">
              <a:lnSpc>
                <a:spcPct val="100000"/>
              </a:lnSpc>
              <a:spcBef>
                <a:spcPts val="1400"/>
              </a:spcBef>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4856840" y="1693344"/>
            <a:ext cx="6428771" cy="43513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9549"/>
            <a:ext cx="5007334" cy="4546023"/>
          </a:xfrm>
          <a:prstGeom prst="rect">
            <a:avLst/>
          </a:prstGeom>
        </p:spPr>
        <p:txBody>
          <a:bodyPr lIns="91440" tIns="45720" rIns="91440" bIns="45720" anchor="t"/>
          <a:lstStyle/>
          <a:p>
            <a:pPr marL="0" indent="0">
              <a:buNone/>
            </a:pPr>
            <a:r>
              <a:rPr lang="en-US" sz="2200" b="1" dirty="0">
                <a:latin typeface="Times New Roman" panose="02020603050405020304" pitchFamily="18" charset="0"/>
                <a:cs typeface="Times New Roman" panose="02020603050405020304" pitchFamily="18" charset="0"/>
              </a:rPr>
              <a:t>Selection, Filtering, Grouping, and Ordering of Landing Outcomes:</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We executed a query to retrieve both the landing outcomes and their corresponding counts from the dataset. Using the WHERE clause, we filtered the results to include only outcomes between June 4, 2010, and March 20, 2010.</a:t>
            </a:r>
          </a:p>
          <a:p>
            <a:r>
              <a:rPr lang="en-US" sz="2200" dirty="0">
                <a:latin typeface="Times New Roman" panose="02020603050405020304" pitchFamily="18" charset="0"/>
                <a:cs typeface="Times New Roman" panose="02020603050405020304" pitchFamily="18" charset="0"/>
              </a:rPr>
              <a:t>Next, we applied the GROUP BY clause to aggregate the landing outcomes. Finally, we utilized the ORDER BY clause to arrange the grouped outcomes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5777345" y="1479550"/>
            <a:ext cx="5508266" cy="454602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a:cs typeface="Times New Roman" panose="02020603050405020304" pitchFamily="18" charset="0"/>
              </a:rPr>
              <a:t>LAUNCH SITES MAP</a:t>
            </a:r>
            <a:endParaRPr lang="en-US" dirty="0">
              <a:solidFill>
                <a:srgbClr val="0B49CB"/>
              </a:solidFill>
              <a:latin typeface="Abadi" panose="020B0604020104020204"/>
              <a:cs typeface="Times New Roman" panose="02020603050405020304" pitchFamily="18" charset="0"/>
            </a:endParaRPr>
          </a:p>
        </p:txBody>
      </p:sp>
      <p:pic>
        <p:nvPicPr>
          <p:cNvPr id="6" name="Content Placeholder 5">
            <a:extLst>
              <a:ext uri="{FF2B5EF4-FFF2-40B4-BE49-F238E27FC236}">
                <a16:creationId xmlns:a16="http://schemas.microsoft.com/office/drawing/2014/main" id="{470AB9A3-B553-4971-BB03-177421E4971B}"/>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 MAP WITH LABELS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545859BE-C488-4415-B455-A8E223C13405}"/>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 MAP DISTANCE TO LANDMARKS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E1784D2-4EB3-4F23-A05A-978BAA2AC218}"/>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The </a:t>
            </a:r>
            <a:r>
              <a:rPr lang="en-US" dirty="0">
                <a:solidFill>
                  <a:srgbClr val="0B49CB"/>
                </a:solidFill>
                <a:latin typeface="Abadi"/>
              </a:rPr>
              <a:t>success percentage achieved by each launch site</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073DE17-0FF5-4595-A4F2-B52421CEC018}"/>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31373"/>
            <a:ext cx="10399485" cy="4795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457200" lvl="1" indent="0">
              <a:buNone/>
            </a:pPr>
            <a:r>
              <a:rPr lang="en-US" sz="1800" dirty="0" err="1">
                <a:solidFill>
                  <a:schemeClr val="tx1"/>
                </a:solidFill>
                <a:latin typeface="Times New Roman" panose="02020603050405020304" pitchFamily="18" charset="0"/>
                <a:cs typeface="Times New Roman" panose="02020603050405020304" pitchFamily="18" charset="0"/>
              </a:rPr>
              <a:t>SpaceX</a:t>
            </a:r>
            <a:r>
              <a:rPr lang="en-US" sz="1800" dirty="0">
                <a:solidFill>
                  <a:schemeClr val="tx1"/>
                </a:solidFill>
                <a:latin typeface="Times New Roman" panose="02020603050405020304" pitchFamily="18" charset="0"/>
                <a:cs typeface="Times New Roman" panose="02020603050405020304" pitchFamily="18" charset="0"/>
              </a:rPr>
              <a:t> offers Falcon 9 rocket launches at a significantly lower cost of 62 million dollars compared to other providers, whose prices start at 165 million dollars. This cost advantage is largely attributed to </a:t>
            </a:r>
            <a:r>
              <a:rPr lang="en-US" sz="1800" dirty="0" err="1">
                <a:solidFill>
                  <a:schemeClr val="tx1"/>
                </a:solidFill>
                <a:latin typeface="Times New Roman" panose="02020603050405020304" pitchFamily="18" charset="0"/>
                <a:cs typeface="Times New Roman" panose="02020603050405020304" pitchFamily="18" charset="0"/>
              </a:rPr>
              <a:t>SpaceX's</a:t>
            </a:r>
            <a:r>
              <a:rPr lang="en-US" sz="1800" dirty="0">
                <a:solidFill>
                  <a:schemeClr val="tx1"/>
                </a:solidFill>
                <a:latin typeface="Times New Roman" panose="02020603050405020304" pitchFamily="18" charset="0"/>
                <a:cs typeface="Times New Roman" panose="02020603050405020304" pitchFamily="18" charset="0"/>
              </a:rPr>
              <a:t> ability to reuse the first stage of the rocket. Therefore, the ability to predict whether the first stage will successfully land is crucial in estimating the overall launch cost. This information can be invaluable for companies considering bidding against </a:t>
            </a:r>
            <a:r>
              <a:rPr lang="en-US" sz="1800" dirty="0" err="1">
                <a:solidFill>
                  <a:schemeClr val="tx1"/>
                </a:solidFill>
                <a:latin typeface="Times New Roman" panose="02020603050405020304" pitchFamily="18" charset="0"/>
                <a:cs typeface="Times New Roman" panose="02020603050405020304" pitchFamily="18" charset="0"/>
              </a:rPr>
              <a:t>SpaceX</a:t>
            </a:r>
            <a:r>
              <a:rPr lang="en-US" sz="1800" dirty="0">
                <a:solidFill>
                  <a:schemeClr val="tx1"/>
                </a:solidFill>
                <a:latin typeface="Times New Roman" panose="02020603050405020304" pitchFamily="18" charset="0"/>
                <a:cs typeface="Times New Roman" panose="02020603050405020304" pitchFamily="18" charset="0"/>
              </a:rPr>
              <a:t> for a rocket launch contract. The primary objective of this project is to establish a machine learning pipeline capable of forecasting the successful landing of the first stage</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marL="457200" lvl="1" indent="0">
              <a:buNone/>
            </a:pPr>
            <a:r>
              <a:rPr lang="en-US" sz="1800" dirty="0" smtClean="0">
                <a:solidFill>
                  <a:schemeClr val="tx1"/>
                </a:solidFill>
                <a:latin typeface="Times New Roman" panose="02020603050405020304" pitchFamily="18" charset="0"/>
                <a:cs typeface="Times New Roman" panose="02020603050405020304" pitchFamily="18" charset="0"/>
              </a:rPr>
              <a:t>- What </a:t>
            </a:r>
            <a:r>
              <a:rPr lang="en-US" sz="1800" dirty="0">
                <a:solidFill>
                  <a:schemeClr val="tx1"/>
                </a:solidFill>
                <a:latin typeface="Times New Roman" panose="02020603050405020304" pitchFamily="18" charset="0"/>
                <a:cs typeface="Times New Roman" panose="02020603050405020304" pitchFamily="18" charset="0"/>
              </a:rPr>
              <a:t>are the determining factors for a successful rocket landing?</a:t>
            </a:r>
          </a:p>
          <a:p>
            <a:pPr marL="457200" lvl="1" indent="0">
              <a:buNone/>
            </a:pPr>
            <a:r>
              <a:rPr lang="en-US" sz="1800" dirty="0" smtClean="0">
                <a:solidFill>
                  <a:schemeClr val="tx1"/>
                </a:solidFill>
                <a:latin typeface="Times New Roman" panose="02020603050405020304" pitchFamily="18" charset="0"/>
                <a:cs typeface="Times New Roman" panose="02020603050405020304" pitchFamily="18" charset="0"/>
              </a:rPr>
              <a:t>- How </a:t>
            </a:r>
            <a:r>
              <a:rPr lang="en-US" sz="1800" dirty="0">
                <a:solidFill>
                  <a:schemeClr val="tx1"/>
                </a:solidFill>
                <a:latin typeface="Times New Roman" panose="02020603050405020304" pitchFamily="18" charset="0"/>
                <a:cs typeface="Times New Roman" panose="02020603050405020304" pitchFamily="18" charset="0"/>
              </a:rPr>
              <a:t>do various features interact to influence the success rate of a landing?</a:t>
            </a:r>
          </a:p>
          <a:p>
            <a:pPr marL="457200" lvl="1" indent="0">
              <a:buNone/>
            </a:pPr>
            <a:r>
              <a:rPr lang="en-US" sz="1800" dirty="0" smtClean="0">
                <a:solidFill>
                  <a:schemeClr val="tx1"/>
                </a:solidFill>
                <a:latin typeface="Times New Roman" panose="02020603050405020304" pitchFamily="18" charset="0"/>
                <a:cs typeface="Times New Roman" panose="02020603050405020304" pitchFamily="18" charset="0"/>
              </a:rPr>
              <a:t>- What </a:t>
            </a:r>
            <a:r>
              <a:rPr lang="en-US" sz="1800" dirty="0">
                <a:solidFill>
                  <a:schemeClr val="tx1"/>
                </a:solidFill>
                <a:latin typeface="Times New Roman" panose="02020603050405020304" pitchFamily="18" charset="0"/>
                <a:cs typeface="Times New Roman" panose="02020603050405020304" pitchFamily="18" charset="0"/>
              </a:rPr>
              <a:t>operational conditions are essential for ensuring a successful landing program?</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The </a:t>
            </a:r>
            <a:r>
              <a:rPr lang="en-US" dirty="0">
                <a:solidFill>
                  <a:srgbClr val="0B49CB"/>
                </a:solidFill>
                <a:latin typeface="Abadi"/>
              </a:rPr>
              <a:t>Launch site with the highest launch success ratio</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C2AB105-08B3-4384-941B-B102B9F85DF4}"/>
              </a:ext>
            </a:extLst>
          </p:cNvPr>
          <p:cNvPicPr>
            <a:picLocks noChangeAspect="1"/>
          </p:cNvPicPr>
          <p:nvPr/>
        </p:nvPicPr>
        <p:blipFill>
          <a:blip r:embed="rId3"/>
          <a:stretch>
            <a:fillRect/>
          </a:stretch>
        </p:blipFill>
        <p:spPr>
          <a:xfrm>
            <a:off x="770011" y="1705226"/>
            <a:ext cx="10515600"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200" b="1" dirty="0">
                <a:solidFill>
                  <a:srgbClr val="0B49CB"/>
                </a:solidFill>
                <a:latin typeface="Times New Roman" panose="02020603050405020304" pitchFamily="18" charset="0"/>
                <a:cs typeface="Times New Roman" panose="02020603050405020304" pitchFamily="18" charset="0"/>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ChangeAspect="1"/>
          </p:cNvPicPr>
          <p:nvPr/>
        </p:nvPicPr>
        <p:blipFill>
          <a:blip r:embed="rId3"/>
          <a:stretch>
            <a:fillRect/>
          </a:stretch>
        </p:blipFill>
        <p:spPr>
          <a:xfrm>
            <a:off x="838200" y="1825625"/>
            <a:ext cx="10515599" cy="415135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749605"/>
            <a:ext cx="10515600" cy="3811588"/>
          </a:xfrm>
          <a:prstGeom prst="rect">
            <a:avLst/>
          </a:prstGeom>
        </p:spPr>
        <p:txBody>
          <a:bodyPr vert="horz" lIns="91440" tIns="45720" rIns="91440" bIns="45720" rtlCol="0" anchor="t">
            <a:normAutofit/>
          </a:bodyPr>
          <a:lstStyle/>
          <a:p>
            <a:pPr marL="0" indent="0">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Decision Tree Classifier demonstrates the highest level of accuracy in classifying the data</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t/>
            </a:r>
            <a:br>
              <a:rPr lang="en-US" dirty="0"/>
            </a:b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49166"/>
            <a:ext cx="5791563" cy="3811588"/>
          </a:xfrm>
          <a:prstGeom prst="rect">
            <a:avLst/>
          </a:prstGeo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confusion matrix of the decision tree classifier demonstrates its capacity to discern between different classes. However, a noteworthy concern arises from the occurrence of false positives, where unsuccessful landings are erroneously categorized as successful by the classifier.</a:t>
            </a:r>
            <a:endParaRPr lang="en-US" sz="24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3" y="1880339"/>
            <a:ext cx="4724037" cy="36684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42545"/>
            <a:ext cx="10515600" cy="4483028"/>
          </a:xfrm>
          <a:prstGeom prst="rect">
            <a:avLst/>
          </a:prstGeom>
        </p:spPr>
        <p:txBody>
          <a:bodyPr>
            <a:normAutofit/>
          </a:bodyPr>
          <a:lstStyle/>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analysis of the </a:t>
            </a:r>
            <a:r>
              <a:rPr lang="en-US" sz="2000" dirty="0" err="1">
                <a:latin typeface="Times New Roman" panose="02020603050405020304" pitchFamily="18" charset="0"/>
                <a:cs typeface="Times New Roman" panose="02020603050405020304" pitchFamily="18" charset="0"/>
              </a:rPr>
              <a:t>SpaceX</a:t>
            </a:r>
            <a:r>
              <a:rPr lang="en-US" sz="2000" dirty="0">
                <a:latin typeface="Times New Roman" panose="02020603050405020304" pitchFamily="18" charset="0"/>
                <a:cs typeface="Times New Roman" panose="02020603050405020304" pitchFamily="18" charset="0"/>
              </a:rPr>
              <a:t> dataset for rocket launches has yielded valuable insights. The data was collected using various methods, including </a:t>
            </a:r>
            <a:r>
              <a:rPr lang="en-US" sz="2000" dirty="0" err="1">
                <a:latin typeface="Times New Roman" panose="02020603050405020304" pitchFamily="18" charset="0"/>
                <a:cs typeface="Times New Roman" panose="02020603050405020304" pitchFamily="18" charset="0"/>
              </a:rPr>
              <a:t>SpaceX</a:t>
            </a:r>
            <a:r>
              <a:rPr lang="en-US" sz="2000" dirty="0">
                <a:latin typeface="Times New Roman" panose="02020603050405020304" pitchFamily="18" charset="0"/>
                <a:cs typeface="Times New Roman" panose="02020603050405020304" pitchFamily="18" charset="0"/>
              </a:rPr>
              <a:t> API integration and web scraping from Wikipedia. Exploratory Data Analysis (EDA) and data visualization techniques were employed to gain a comprehensive understanding of the dataset.</a:t>
            </a:r>
          </a:p>
          <a:p>
            <a:r>
              <a:rPr lang="en-US" sz="2000" dirty="0">
                <a:latin typeface="Times New Roman" panose="02020603050405020304" pitchFamily="18" charset="0"/>
                <a:cs typeface="Times New Roman" panose="02020603050405020304" pitchFamily="18" charset="0"/>
              </a:rPr>
              <a:t>The machine learning pipeline was implemented to predict the success of the first stage landing. Several models were built and evaluated, with the Decision Tree Classifier emerging as the most accurate in classification.</a:t>
            </a:r>
          </a:p>
          <a:p>
            <a:r>
              <a:rPr lang="en-US" sz="2000" dirty="0">
                <a:latin typeface="Times New Roman" panose="02020603050405020304" pitchFamily="18" charset="0"/>
                <a:cs typeface="Times New Roman" panose="02020603050405020304" pitchFamily="18" charset="0"/>
              </a:rPr>
              <a:t>Furthermore, the examination of specific features and visualizations unveiled interesting patterns. Notably, the success rate of launches showed a positive correlation with the number of flights at a launch site, particularly in the Low Earth Orbit (LEO) category. Additionally, specific orbits, such as ES-L1, GEO, HEO, SSO, and VLEO, exhibited higher success rates.</a:t>
            </a:r>
          </a:p>
          <a:p>
            <a:r>
              <a:rPr lang="en-US" sz="2000" dirty="0">
                <a:latin typeface="Times New Roman" panose="02020603050405020304" pitchFamily="18" charset="0"/>
                <a:cs typeface="Times New Roman" panose="02020603050405020304" pitchFamily="18" charset="0"/>
              </a:rPr>
              <a:t>Overall, the project successfully leveraged data collection, preprocessing, exploratory analysis, and machine learning techniques to make predictions regarding first stage landings. This information can prove invaluable for strategic decision-making in the context of rocket launches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r>
              <a:rPr lang="en-US" sz="8800" dirty="0" smtClean="0">
                <a:solidFill>
                  <a:schemeClr val="accent3">
                    <a:lumMod val="25000"/>
                  </a:schemeClr>
                </a:solidFill>
                <a:latin typeface="Abadi"/>
              </a:rPr>
              <a:t>:</a:t>
            </a:r>
          </a:p>
          <a:p>
            <a:pPr marL="457200" lvl="1" indent="0">
              <a:buNone/>
            </a:pPr>
            <a:r>
              <a:rPr lang="en-US" sz="7200" dirty="0" smtClean="0">
                <a:solidFill>
                  <a:schemeClr val="tx1"/>
                </a:solidFill>
                <a:latin typeface="Abadi"/>
              </a:rPr>
              <a:t>- </a:t>
            </a:r>
            <a:r>
              <a:rPr lang="en-US" sz="7200" dirty="0" smtClean="0">
                <a:solidFill>
                  <a:schemeClr val="tx1"/>
                </a:solidFill>
                <a:latin typeface="Times New Roman" panose="02020603050405020304" pitchFamily="18" charset="0"/>
                <a:cs typeface="Times New Roman" panose="02020603050405020304" pitchFamily="18" charset="0"/>
              </a:rPr>
              <a:t>Utilized </a:t>
            </a:r>
            <a:r>
              <a:rPr lang="en-US" sz="7200" dirty="0" err="1">
                <a:solidFill>
                  <a:schemeClr val="tx1"/>
                </a:solidFill>
                <a:latin typeface="Times New Roman" panose="02020603050405020304" pitchFamily="18" charset="0"/>
                <a:cs typeface="Times New Roman" panose="02020603050405020304" pitchFamily="18" charset="0"/>
              </a:rPr>
              <a:t>SpaceX</a:t>
            </a:r>
            <a:r>
              <a:rPr lang="en-US" sz="7200" dirty="0">
                <a:solidFill>
                  <a:schemeClr val="tx1"/>
                </a:solidFill>
                <a:latin typeface="Times New Roman" panose="02020603050405020304" pitchFamily="18" charset="0"/>
                <a:cs typeface="Times New Roman" panose="02020603050405020304" pitchFamily="18" charset="0"/>
              </a:rPr>
              <a:t> API and conducted web scraping from Wikipedia for data acquisition</a:t>
            </a:r>
            <a:r>
              <a:rPr lang="en-US" sz="7200" dirty="0" smtClean="0">
                <a:solidFill>
                  <a:schemeClr val="tx1"/>
                </a:solidFill>
                <a:latin typeface="Times New Roman" panose="02020603050405020304" pitchFamily="18" charset="0"/>
                <a:cs typeface="Times New Roman" panose="02020603050405020304" pitchFamily="18" charset="0"/>
              </a:rPr>
              <a:t>.</a:t>
            </a:r>
            <a:endParaRPr lang="en-US" sz="7200" dirty="0">
              <a:solidFill>
                <a:schemeClr val="tx1"/>
              </a:solidFill>
              <a:latin typeface="Abadi"/>
            </a:endParaRPr>
          </a:p>
          <a:p>
            <a:pPr>
              <a:lnSpc>
                <a:spcPct val="120000"/>
              </a:lnSpc>
              <a:spcBef>
                <a:spcPts val="1400"/>
              </a:spcBef>
            </a:pPr>
            <a:r>
              <a:rPr lang="en-US" sz="8800" dirty="0" smtClean="0">
                <a:solidFill>
                  <a:schemeClr val="accent3">
                    <a:lumMod val="25000"/>
                  </a:schemeClr>
                </a:solidFill>
                <a:latin typeface="Abadi"/>
              </a:rPr>
              <a:t>Perform data wrangling</a:t>
            </a:r>
          </a:p>
          <a:p>
            <a:pPr lvl="1">
              <a:buFont typeface="Times New Roman" panose="02020603050405020304" pitchFamily="18" charset="0"/>
              <a:buChar char="-"/>
            </a:pPr>
            <a:r>
              <a:rPr lang="en-US" sz="7200" dirty="0">
                <a:solidFill>
                  <a:schemeClr val="tx1"/>
                </a:solidFill>
                <a:latin typeface="Times New Roman" panose="02020603050405020304" pitchFamily="18" charset="0"/>
                <a:cs typeface="Times New Roman" panose="02020603050405020304" pitchFamily="18" charset="0"/>
              </a:rPr>
              <a:t>Implemented data wrangling techniques to ensure data quality and consistency.</a:t>
            </a:r>
          </a:p>
          <a:p>
            <a:pPr lvl="1">
              <a:buFont typeface="Times New Roman" panose="02020603050405020304" pitchFamily="18" charset="0"/>
              <a:buChar char="-"/>
            </a:pPr>
            <a:r>
              <a:rPr lang="en-US" sz="7200" dirty="0">
                <a:solidFill>
                  <a:schemeClr val="tx1"/>
                </a:solidFill>
                <a:latin typeface="Times New Roman" panose="02020603050405020304" pitchFamily="18" charset="0"/>
                <a:cs typeface="Times New Roman" panose="02020603050405020304" pitchFamily="18" charset="0"/>
              </a:rPr>
              <a:t>Applied one-hot encoding to handle categorical features.</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5551920"/>
          </a:xfrm>
          <a:prstGeom prst="rect">
            <a:avLst/>
          </a:prstGeom>
        </p:spPr>
        <p:txBody>
          <a:bodyPr/>
          <a:lstStyle/>
          <a:p>
            <a:r>
              <a:rPr lang="en-US" sz="1800" b="1" dirty="0">
                <a:latin typeface="Times New Roman" panose="02020603050405020304" pitchFamily="18" charset="0"/>
                <a:cs typeface="Times New Roman" panose="02020603050405020304" pitchFamily="18" charset="0"/>
              </a:rPr>
              <a:t>Data Collection Approach:</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data gathering process encompassed a diverse set of techniques:</a:t>
            </a:r>
          </a:p>
          <a:p>
            <a:r>
              <a:rPr lang="en-US" sz="1800" b="1" dirty="0" err="1">
                <a:latin typeface="Times New Roman" panose="02020603050405020304" pitchFamily="18" charset="0"/>
                <a:cs typeface="Times New Roman" panose="02020603050405020304" pitchFamily="18" charset="0"/>
              </a:rPr>
              <a:t>SpaceX</a:t>
            </a:r>
            <a:r>
              <a:rPr lang="en-US" sz="1800" b="1" dirty="0">
                <a:latin typeface="Times New Roman" panose="02020603050405020304" pitchFamily="18" charset="0"/>
                <a:cs typeface="Times New Roman" panose="02020603050405020304" pitchFamily="18" charset="0"/>
              </a:rPr>
              <a:t> API Integration:</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Data retrieval was initiated through a series of HTTP GET requests to the </a:t>
            </a:r>
            <a:r>
              <a:rPr lang="en-US" sz="1800" dirty="0" err="1">
                <a:latin typeface="Times New Roman" panose="02020603050405020304" pitchFamily="18" charset="0"/>
                <a:cs typeface="Times New Roman" panose="02020603050405020304" pitchFamily="18" charset="0"/>
              </a:rPr>
              <a:t>SpaceX</a:t>
            </a:r>
            <a:r>
              <a:rPr lang="en-US" sz="1800" dirty="0">
                <a:latin typeface="Times New Roman" panose="02020603050405020304" pitchFamily="18" charset="0"/>
                <a:cs typeface="Times New Roman" panose="02020603050405020304" pitchFamily="18" charset="0"/>
              </a:rPr>
              <a:t> API.</a:t>
            </a:r>
          </a:p>
          <a:p>
            <a:r>
              <a:rPr lang="en-US" sz="1800" b="1" dirty="0">
                <a:latin typeface="Times New Roman" panose="02020603050405020304" pitchFamily="18" charset="0"/>
                <a:cs typeface="Times New Roman" panose="02020603050405020304" pitchFamily="18" charset="0"/>
              </a:rPr>
              <a:t>Response Decoding and </a:t>
            </a:r>
            <a:r>
              <a:rPr lang="en-US" sz="1800" b="1" dirty="0" err="1">
                <a:latin typeface="Times New Roman" panose="02020603050405020304" pitchFamily="18" charset="0"/>
                <a:cs typeface="Times New Roman" panose="02020603050405020304" pitchFamily="18" charset="0"/>
              </a:rPr>
              <a:t>DataFrame</a:t>
            </a:r>
            <a:r>
              <a:rPr lang="en-US" sz="1800" b="1" dirty="0">
                <a:latin typeface="Times New Roman" panose="02020603050405020304" pitchFamily="18" charset="0"/>
                <a:cs typeface="Times New Roman" panose="02020603050405020304" pitchFamily="18" charset="0"/>
              </a:rPr>
              <a:t> Creation:</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The response content was decoded as JSON using the .</a:t>
            </a:r>
            <a:r>
              <a:rPr lang="en-US" sz="1800" dirty="0" err="1">
                <a:latin typeface="Times New Roman" panose="02020603050405020304" pitchFamily="18" charset="0"/>
                <a:cs typeface="Times New Roman" panose="02020603050405020304" pitchFamily="18" charset="0"/>
              </a:rPr>
              <a:t>json</a:t>
            </a:r>
            <a:r>
              <a:rPr lang="en-US" sz="1800" dirty="0">
                <a:latin typeface="Times New Roman" panose="02020603050405020304" pitchFamily="18" charset="0"/>
                <a:cs typeface="Times New Roman" panose="02020603050405020304" pitchFamily="18" charset="0"/>
              </a:rPr>
              <a:t>() function call, and subsequently transformed into a structured pandas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via .</a:t>
            </a:r>
            <a:r>
              <a:rPr lang="en-US" sz="1800" dirty="0" err="1">
                <a:latin typeface="Times New Roman" panose="02020603050405020304" pitchFamily="18" charset="0"/>
                <a:cs typeface="Times New Roman" panose="02020603050405020304" pitchFamily="18" charset="0"/>
              </a:rPr>
              <a:t>json_normalize</a:t>
            </a:r>
            <a:r>
              <a:rPr lang="en-US" sz="1800" dirty="0">
                <a:latin typeface="Times New Roman" panose="02020603050405020304" pitchFamily="18" charset="0"/>
                <a:cs typeface="Times New Roman" panose="02020603050405020304" pitchFamily="18" charset="0"/>
              </a:rPr>
              <a:t>().</a:t>
            </a:r>
          </a:p>
          <a:p>
            <a:r>
              <a:rPr lang="en-US" sz="1800" b="1" dirty="0">
                <a:latin typeface="Times New Roman" panose="02020603050405020304" pitchFamily="18" charset="0"/>
                <a:cs typeface="Times New Roman" panose="02020603050405020304" pitchFamily="18" charset="0"/>
              </a:rPr>
              <a:t>Data Cleaning and Imputation:</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Rigorous cleaning procedures were implemented, including the identification and handling of missing values where applicable.</a:t>
            </a:r>
          </a:p>
          <a:p>
            <a:r>
              <a:rPr lang="en-US" sz="1800" b="1" dirty="0">
                <a:latin typeface="Times New Roman" panose="02020603050405020304" pitchFamily="18" charset="0"/>
                <a:cs typeface="Times New Roman" panose="02020603050405020304" pitchFamily="18" charset="0"/>
              </a:rPr>
              <a:t>Web Scraping with </a:t>
            </a:r>
            <a:r>
              <a:rPr lang="en-US" sz="1800" b="1" dirty="0" err="1">
                <a:latin typeface="Times New Roman" panose="02020603050405020304" pitchFamily="18" charset="0"/>
                <a:cs typeface="Times New Roman" panose="02020603050405020304" pitchFamily="18" charset="0"/>
              </a:rPr>
              <a:t>BeautifulSoup</a:t>
            </a:r>
            <a:r>
              <a:rPr lang="en-US" sz="1800" b="1"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We conducted web scraping activities on Wikipedia to extract Falcon 9 launch records. This involved the extraction of launch records from an HTML table, parsing the content, and converting it into a pandas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for future analytical purposes.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10000"/>
          </a:bodyPr>
          <a:lstStyle/>
          <a:p>
            <a:pPr>
              <a:lnSpc>
                <a:spcPct val="100000"/>
              </a:lnSpc>
              <a:spcBef>
                <a:spcPts val="1400"/>
              </a:spcBef>
            </a:pPr>
            <a:r>
              <a:rPr lang="en-US" sz="2300" dirty="0">
                <a:latin typeface="Times New Roman" panose="02020603050405020304" pitchFamily="18" charset="0"/>
                <a:cs typeface="Times New Roman" panose="02020603050405020304" pitchFamily="18" charset="0"/>
              </a:rPr>
              <a:t>The data acquisition process commenced with the utilization of HTTP GET requests directed towards the </a:t>
            </a:r>
            <a:r>
              <a:rPr lang="en-US" sz="2300" dirty="0" err="1">
                <a:latin typeface="Times New Roman" panose="02020603050405020304" pitchFamily="18" charset="0"/>
                <a:cs typeface="Times New Roman" panose="02020603050405020304" pitchFamily="18" charset="0"/>
              </a:rPr>
              <a:t>SpaceX</a:t>
            </a:r>
            <a:r>
              <a:rPr lang="en-US" sz="2300" dirty="0">
                <a:latin typeface="Times New Roman" panose="02020603050405020304" pitchFamily="18" charset="0"/>
                <a:cs typeface="Times New Roman" panose="02020603050405020304" pitchFamily="18" charset="0"/>
              </a:rPr>
              <a:t> API. Subsequently, the obtained data underwent a thorough cleaning process, which encompassed basic data wrangling and formatting procedures</a:t>
            </a:r>
            <a:r>
              <a:rPr lang="en-US" sz="2300" dirty="0" smtClean="0">
                <a:latin typeface="Times New Roman" panose="02020603050405020304" pitchFamily="18" charset="0"/>
                <a:cs typeface="Times New Roman" panose="02020603050405020304" pitchFamily="18" charset="0"/>
              </a:rPr>
              <a:t>.</a:t>
            </a:r>
          </a:p>
          <a:p>
            <a:pPr>
              <a:lnSpc>
                <a:spcPct val="100000"/>
              </a:lnSpc>
              <a:spcBef>
                <a:spcPts val="1400"/>
              </a:spcBef>
            </a:pPr>
            <a:r>
              <a:rPr lang="en-US" sz="2400" dirty="0">
                <a:latin typeface="Times New Roman" panose="02020603050405020304" pitchFamily="18" charset="0"/>
                <a:cs typeface="Times New Roman" panose="02020603050405020304" pitchFamily="18" charset="0"/>
                <a:hlinkClick r:id="rId3" action="ppaction://hlinksldjump"/>
              </a:rPr>
              <a:t>https://github.com/sonyway1704/IBM-Data-Science-Professional-Certificate/blob/main/IBM%20Data%20Science%20Capstone%20Project%20-%20SpaceX/Data%20Collection%20API.ipynb</a:t>
            </a:r>
            <a:r>
              <a:rPr lang="en-US" sz="2400" dirty="0"/>
              <a:t/>
            </a:r>
            <a:br>
              <a:rPr lang="en-US" sz="2400" dirty="0"/>
            </a:b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5910262" y="1499088"/>
            <a:ext cx="5547709"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a:latin typeface="Times New Roman" panose="02020603050405020304" pitchFamily="18" charset="0"/>
                <a:cs typeface="Times New Roman" panose="02020603050405020304" pitchFamily="18" charset="0"/>
              </a:rPr>
              <a:t>We utilized </a:t>
            </a:r>
            <a:r>
              <a:rPr lang="en-US" sz="2000" dirty="0" err="1">
                <a:latin typeface="Times New Roman" panose="02020603050405020304" pitchFamily="18" charset="0"/>
                <a:cs typeface="Times New Roman" panose="02020603050405020304" pitchFamily="18" charset="0"/>
              </a:rPr>
              <a:t>BeautifulSoup</a:t>
            </a:r>
            <a:r>
              <a:rPr lang="en-US" sz="2000" dirty="0">
                <a:latin typeface="Times New Roman" panose="02020603050405020304" pitchFamily="18" charset="0"/>
                <a:cs typeface="Times New Roman" panose="02020603050405020304" pitchFamily="18" charset="0"/>
              </a:rPr>
              <a:t> for web scraping activities targeted at Falcon 9 launch records. This involved parsing the extracted table and subsequently transforming it into a structured pandas </a:t>
            </a:r>
            <a:r>
              <a:rPr lang="en-US" sz="2000" dirty="0" err="1">
                <a:latin typeface="Times New Roman" panose="02020603050405020304" pitchFamily="18" charset="0"/>
                <a:cs typeface="Times New Roman" panose="02020603050405020304" pitchFamily="18" charset="0"/>
              </a:rPr>
              <a:t>dataframe</a:t>
            </a:r>
            <a:r>
              <a:rPr lang="en-US" sz="2000" dirty="0" smtClean="0">
                <a:latin typeface="Times New Roman" panose="02020603050405020304" pitchFamily="18" charset="0"/>
                <a:cs typeface="Times New Roman" panose="02020603050405020304" pitchFamily="18" charset="0"/>
              </a:rPr>
              <a:t>.</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hlinkClick r:id="rId3" action="ppaction://hlinksldjump"/>
              </a:rPr>
              <a:t>https://github.com/sonyway1704/IBM-Data-Science-Professional-Certificate/blob/main/IBM%20Data%20Science%20Capstone%20Project%20-%20SpaceX/Data%20Collection%20with%20Web%20Scraping.ipynb</a:t>
            </a: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5547710"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226</TotalTime>
  <Words>2408</Words>
  <Application>Microsoft Office PowerPoint</Application>
  <PresentationFormat>Widescreen</PresentationFormat>
  <Paragraphs>255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SF Pro</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ASUS</cp:lastModifiedBy>
  <cp:revision>214</cp:revision>
  <dcterms:created xsi:type="dcterms:W3CDTF">2021-04-29T18:58:34Z</dcterms:created>
  <dcterms:modified xsi:type="dcterms:W3CDTF">2023-11-08T12:56:10Z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